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8" r:id="rId3"/>
    <p:sldId id="289" r:id="rId4"/>
    <p:sldId id="279" r:id="rId5"/>
    <p:sldId id="286" r:id="rId6"/>
    <p:sldId id="287" r:id="rId7"/>
    <p:sldId id="288" r:id="rId8"/>
    <p:sldId id="285" r:id="rId9"/>
    <p:sldId id="284" r:id="rId10"/>
    <p:sldId id="290" r:id="rId11"/>
    <p:sldId id="291" r:id="rId12"/>
    <p:sldId id="294" r:id="rId13"/>
    <p:sldId id="293" r:id="rId14"/>
    <p:sldId id="281" r:id="rId15"/>
    <p:sldId id="295" r:id="rId16"/>
    <p:sldId id="261" r:id="rId17"/>
    <p:sldId id="275" r:id="rId18"/>
    <p:sldId id="296" r:id="rId19"/>
    <p:sldId id="305" r:id="rId20"/>
    <p:sldId id="297" r:id="rId21"/>
    <p:sldId id="298" r:id="rId22"/>
    <p:sldId id="300" r:id="rId23"/>
    <p:sldId id="301" r:id="rId24"/>
    <p:sldId id="303" r:id="rId25"/>
    <p:sldId id="302" r:id="rId26"/>
    <p:sldId id="304" r:id="rId27"/>
    <p:sldId id="306" r:id="rId28"/>
    <p:sldId id="307" r:id="rId29"/>
    <p:sldId id="308" r:id="rId30"/>
    <p:sldId id="309" r:id="rId31"/>
    <p:sldId id="264" r:id="rId32"/>
    <p:sldId id="266" r:id="rId33"/>
    <p:sldId id="267" r:id="rId34"/>
    <p:sldId id="269" r:id="rId35"/>
    <p:sldId id="263" r:id="rId36"/>
    <p:sldId id="262" r:id="rId37"/>
    <p:sldId id="27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027"/>
    <a:srgbClr val="664436"/>
    <a:srgbClr val="694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5845" autoAdjust="0"/>
  </p:normalViewPr>
  <p:slideViewPr>
    <p:cSldViewPr snapToGrid="0">
      <p:cViewPr varScale="1">
        <p:scale>
          <a:sx n="89" d="100"/>
          <a:sy n="89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89991-F6C8-47A9-B4D4-921F4CCA8C99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EF5AB-9D65-47AC-B0C1-384C10EDF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7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EF5AB-9D65-47AC-B0C1-384C10EDF8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FF7E-824D-4C69-B1AF-5E6F33898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8F1E-C537-4C06-A4DD-782EDCD7F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FB044-3A4B-4A8A-9DE3-18F19CA6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61F5-8628-4BEB-A112-90301218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D5B3B-5A58-4B2F-9E8E-9D49C6FE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229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9B48-AE21-4E78-BBF5-203CC174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F16F1-BB30-4BAA-BDCF-22190D86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1966-9497-42C8-BD74-20C1A739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ACAC3-C659-413D-865A-4D0A9883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068D-DCE9-4B58-A2F8-80411C9E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700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01676-65D3-4BC9-9E64-7DABFA442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3187A-74DB-4BC6-A618-F6813D1C3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C135-402D-42D7-9D31-6DD449F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892C7-6C28-4E06-A288-09F01546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92A9C-26EA-4CCF-80D5-544C993C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0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0AE1-A312-4B41-80CE-0483D5D2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57F3-825E-41D7-8860-E42AEBA2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A2664-4D87-4216-9BDA-E7D50EF7B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66EC-2C61-45A9-A238-7951FF77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6325-0B22-4349-9376-B4A53697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698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D177-A8C5-4DC0-9546-D11D1BDB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5A76-1A1C-4955-B35A-925CD4902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F870-1A99-4B13-826C-15394178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7BBA9-F36F-4A8A-9E95-053B4B51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9865-00DF-4BC1-8F73-0730A98C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92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6B37-F6A9-49B1-8360-4361C401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338F-86FD-4908-A1AA-A34AD2F4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79CA-169B-454F-90A0-CFE2D601C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947C1-5DC7-484F-B19F-ABB0AF10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5BE92-AD1E-469B-A2C4-002E707F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95997-A2EF-44EF-BC26-8375C584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5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43FA-A740-4FA3-BA61-5142F710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39560-46B2-4328-9E25-62DAD633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AC1C7-7BE7-4804-98EF-C77A46E6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A3A03-4D7F-473A-AD7C-3F9468D0E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B4000-CEE2-47C8-8FA7-7D7482531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19EF1-48F7-43E6-893E-4984A0EA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0335F-C27D-463F-8020-1262718D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CDDB7-5C9C-45D0-B8C1-99569F1C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9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4F8-6748-4B9C-AC7F-8686CE7D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DA662-84CA-4A37-996F-CE9B2E9B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857EB-1182-49EB-ADBC-C607FDB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E6375-44DF-4AFF-80A5-0B9D28D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273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5D25B-52B2-45AC-B3E9-80BED622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B7A24-D68C-4823-95AC-C359C1AD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17FF8-AAC2-42BA-926E-316270DF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897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B66A-3ADE-4697-B3EF-13F45922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B6D4E-A1BB-4ADF-BFA6-1BC83676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72CDA-247F-43D4-B73A-E04806731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6C727-9A02-4CB3-87BA-DECD9AC6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F57D8-FF60-4C8D-B6B5-2AEB05A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3FBF2-B060-4949-8B6E-38445E1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599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B8E2-EFAE-4FF9-A92A-BE13CCA5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70233-8E21-4FAA-B164-9DB023754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0B55-443E-47BD-B128-00A3C2C8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0B0EA-911F-4AD3-BC8D-6D4D2441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4694F-5D7B-4FD4-8EBC-B5CD1F68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AD519-2018-4688-AEE4-EC6CB192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3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FBBA7-BA57-4F81-B3C8-43BE30BE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F114-C671-46DA-9F54-BDF6E67F1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57FA4-087D-47A1-B577-E2B6D7C00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E37D-25D5-4B67-8188-7963660C4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F9FD-1228-456A-AC06-8B5F0897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C349F-0C76-43FB-B5D6-CA47CBE1B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4C8FF-68D1-41FF-A610-044E88132751}"/>
              </a:ext>
            </a:extLst>
          </p:cNvPr>
          <p:cNvSpPr txBox="1"/>
          <p:nvPr/>
        </p:nvSpPr>
        <p:spPr>
          <a:xfrm>
            <a:off x="659725" y="2288448"/>
            <a:ext cx="5208988" cy="211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Alireza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Samadi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1961823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Fariba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Noorighomesheh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1958130 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Nilesh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Dusane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2021621</a:t>
            </a:r>
          </a:p>
          <a:p>
            <a:pPr algn="just">
              <a:lnSpc>
                <a:spcPct val="150000"/>
              </a:lnSpc>
            </a:pP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Smeet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Nilvarna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2007270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 Raza Mahar</a:t>
            </a:r>
            <a:r>
              <a:rPr lang="en-US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1989534</a:t>
            </a:r>
            <a:endParaRPr lang="en-IN" b="1" dirty="0">
              <a:solidFill>
                <a:srgbClr val="69463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4E5CB-82F5-464C-AE6E-22040572DD44}"/>
              </a:ext>
            </a:extLst>
          </p:cNvPr>
          <p:cNvSpPr txBox="1"/>
          <p:nvPr/>
        </p:nvSpPr>
        <p:spPr>
          <a:xfrm>
            <a:off x="4700156" y="282450"/>
            <a:ext cx="631453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694634"/>
                </a:solidFill>
                <a:latin typeface="Century Schoolbook" panose="02040604050505020304" pitchFamily="18" charset="0"/>
              </a:rPr>
              <a:t>FurRent</a:t>
            </a:r>
          </a:p>
          <a:p>
            <a:pPr algn="ctr"/>
            <a:endParaRPr lang="en-IN" sz="2000" dirty="0">
              <a:solidFill>
                <a:srgbClr val="694634"/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en-IN" sz="2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Buy, rent, exchange furniture on the go.</a:t>
            </a:r>
          </a:p>
        </p:txBody>
      </p:sp>
    </p:spTree>
    <p:extLst>
      <p:ext uri="{BB962C8B-B14F-4D97-AF65-F5344CB8AC3E}">
        <p14:creationId xmlns:p14="http://schemas.microsoft.com/office/powerpoint/2010/main" val="34689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No well known competitor is available as of now.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DF1F-7EBC-13D5-D7D8-F9E1322C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585" y="2782274"/>
            <a:ext cx="3504595" cy="28587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BB3D-9D59-5B7B-09C2-F493E99BA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57" y="2784455"/>
            <a:ext cx="3433013" cy="279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0097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Being decorative and stylish is a key element of a furniture for people.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FDA9-6842-1C98-0615-D624DFE7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189" y="3252534"/>
            <a:ext cx="3850094" cy="31626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92869-E24E-909A-6EBB-21B150C95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59575" r="-508" b="-3348"/>
          <a:stretch/>
        </p:blipFill>
        <p:spPr>
          <a:xfrm>
            <a:off x="5892800" y="3252534"/>
            <a:ext cx="4079240" cy="33909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E7385-F1E6-FD27-5C09-AB6D69BFD731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6</a:t>
            </a:r>
          </a:p>
        </p:txBody>
      </p:sp>
    </p:spTree>
    <p:extLst>
      <p:ext uri="{BB962C8B-B14F-4D97-AF65-F5344CB8AC3E}">
        <p14:creationId xmlns:p14="http://schemas.microsoft.com/office/powerpoint/2010/main" val="237057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Around 10% of the respondent threw away their unused furniture resulting in furniture waste.</a:t>
            </a:r>
          </a:p>
          <a:p>
            <a:r>
              <a:rPr lang="en-US" sz="2000" dirty="0"/>
              <a:t>Considering above people still care about helping their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BF15C-9AEC-B4C1-5D18-9B833F4F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68" y="3297474"/>
            <a:ext cx="2688135" cy="21697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7AFBD-9788-4728-D111-416505F0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530" y="3297474"/>
            <a:ext cx="2790105" cy="22301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A6E3C-77A3-4717-AF79-068146F0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1435"/>
          <a:stretch/>
        </p:blipFill>
        <p:spPr>
          <a:xfrm>
            <a:off x="8889931" y="3297474"/>
            <a:ext cx="2654229" cy="2164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D832D-6E62-60D4-4DFF-DF4D19B3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99" y="3301022"/>
            <a:ext cx="2688135" cy="21662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991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product can be explored more to be expanded later to a product that even  people can rent furniture from other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89E46-0C93-A464-B3F1-CE486F4C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306" y="3140149"/>
            <a:ext cx="2610053" cy="2113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A3DF8-D744-B161-8C9C-B9DB9BCD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95" y="3104639"/>
            <a:ext cx="2588656" cy="21071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ED879-2781-89DE-58B8-2FD36DDE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487" y="3102895"/>
            <a:ext cx="2610052" cy="2108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5E143-7B14-3EE5-0410-9963A9231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775" y="3082258"/>
            <a:ext cx="2577373" cy="21295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05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713700-FB50-42FD-B368-6948CBAE9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360" y="2886075"/>
            <a:ext cx="3776730" cy="3087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53A92C-FEC9-8B24-C12D-16674990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95605"/>
            <a:ext cx="10515600" cy="1325563"/>
          </a:xfrm>
        </p:spPr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0040-F3A5-AAA4-3324-7B5D2A9F91C0}"/>
              </a:ext>
            </a:extLst>
          </p:cNvPr>
          <p:cNvSpPr txBox="1"/>
          <p:nvPr/>
        </p:nvSpPr>
        <p:spPr>
          <a:xfrm>
            <a:off x="721360" y="2118955"/>
            <a:ext cx="740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might change their idea after buying a permanent product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FCB79-5742-393F-BB49-77D3A065CCA6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2</a:t>
            </a:r>
          </a:p>
        </p:txBody>
      </p:sp>
    </p:spTree>
    <p:extLst>
      <p:ext uri="{BB962C8B-B14F-4D97-AF65-F5344CB8AC3E}">
        <p14:creationId xmlns:p14="http://schemas.microsoft.com/office/powerpoint/2010/main" val="14780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9199-DBBD-AA98-3D95-F878603C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D258-5B5C-F2CC-BBBB-13D8221F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155064"/>
            <a:ext cx="10515600" cy="508317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People tend to buy cheap quality furniture due to the unaffordable prices.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Furniture waste: Over 9 million tons of furniture is tossed away every year.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>
                <a:latin typeface="Century Schoolbook" panose="02040604050505020304" pitchFamily="18" charset="0"/>
              </a:rPr>
              <a:t>	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No well known competitor is available as of now.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Being decorative and stylish is a key element of a furniture for people.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still care about helping their environment.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might change their idea after buying a permanent product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16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FF98E-247B-0D26-2E9D-40C0384A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6" y="3237141"/>
            <a:ext cx="909687" cy="9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2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Business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092EA-F8BC-4996-9D52-BCB5ED4D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10668" r="6481" b="14332"/>
          <a:stretch/>
        </p:blipFill>
        <p:spPr>
          <a:xfrm>
            <a:off x="4601161" y="3060832"/>
            <a:ext cx="3330057" cy="269089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46327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04494-6F72-4AD4-A128-C380B3F21A68}"/>
              </a:ext>
            </a:extLst>
          </p:cNvPr>
          <p:cNvSpPr txBox="1"/>
          <p:nvPr/>
        </p:nvSpPr>
        <p:spPr>
          <a:xfrm>
            <a:off x="3365550" y="403356"/>
            <a:ext cx="8338768" cy="46166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fits the way we live today.…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2963-D509-4225-A879-B08CACBF0BE7}"/>
              </a:ext>
            </a:extLst>
          </p:cNvPr>
          <p:cNvSpPr txBox="1"/>
          <p:nvPr/>
        </p:nvSpPr>
        <p:spPr>
          <a:xfrm>
            <a:off x="3365549" y="4909388"/>
            <a:ext cx="8338767" cy="12003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concept of Renting your furniture gives you flexibility and a stress-free way of changing your space, but if you are looking for a long-term, “forever” option  </a:t>
            </a:r>
            <a:r>
              <a:rPr lang="en-US" sz="1600" dirty="0" err="1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still offers buying as a great option.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77F05-C12D-4E19-9C58-63E620A13C15}"/>
              </a:ext>
            </a:extLst>
          </p:cNvPr>
          <p:cNvSpPr txBox="1"/>
          <p:nvPr/>
        </p:nvSpPr>
        <p:spPr>
          <a:xfrm>
            <a:off x="3298895" y="798361"/>
            <a:ext cx="8338768" cy="101970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City renters move on average every 1-2 years. [T1]Tastes evolve, living arrangements change,[T2 ] budgets fluctuate, and many can’t afford or don’t want to commit to quality furniture so they end up resorting to cheaper alternatives that aren’t built to last.[T3]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1E531-94A9-4D4E-BA99-B656A38A3261}"/>
              </a:ext>
            </a:extLst>
          </p:cNvPr>
          <p:cNvSpPr txBox="1"/>
          <p:nvPr/>
        </p:nvSpPr>
        <p:spPr>
          <a:xfrm>
            <a:off x="3365548" y="2078182"/>
            <a:ext cx="8338768" cy="7926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As a result, 9 million tons of furniture end up in landfills annually (that’s about the same amount of plastic that ends up in the oceans every year) [T4].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2920B-FDA9-4A20-ABA3-8379B6E11EBE}"/>
              </a:ext>
            </a:extLst>
          </p:cNvPr>
          <p:cNvSpPr txBox="1"/>
          <p:nvPr/>
        </p:nvSpPr>
        <p:spPr>
          <a:xfrm>
            <a:off x="3365549" y="2945644"/>
            <a:ext cx="8338767" cy="1938992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Affordable, well-made, Convenient, and sustainable .Smart and stylish[T5] with a more responsible approach to furniture, which is based on rental, reuse, and refurbishment. Using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as simple as you expect: Choose your furniture Decide if you want to rent or buy, Get your items delivered and assembled and Experience furniture magic firsthand.[T6]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053C7-BE03-4656-9506-7EEA455D0490}"/>
              </a:ext>
            </a:extLst>
          </p:cNvPr>
          <p:cNvSpPr txBox="1"/>
          <p:nvPr/>
        </p:nvSpPr>
        <p:spPr>
          <a:xfrm>
            <a:off x="417780" y="403356"/>
            <a:ext cx="2881842" cy="41158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Product)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1B67A-90A4-4E52-8E4D-2822B125F9C6}"/>
              </a:ext>
            </a:extLst>
          </p:cNvPr>
          <p:cNvSpPr txBox="1"/>
          <p:nvPr/>
        </p:nvSpPr>
        <p:spPr>
          <a:xfrm>
            <a:off x="417780" y="863298"/>
            <a:ext cx="2881843" cy="115025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WHO? (Current Problem of people):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4">
                  <a:lumMod val="50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3F48A-4247-41BE-A469-5E2C9CD6ED36}"/>
              </a:ext>
            </a:extLst>
          </p:cNvPr>
          <p:cNvSpPr txBox="1"/>
          <p:nvPr/>
        </p:nvSpPr>
        <p:spPr>
          <a:xfrm>
            <a:off x="417053" y="2307625"/>
            <a:ext cx="2881843" cy="3337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( Problem of the Environment )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1FBE1-DA67-4153-96C0-7BB0DF3ABFED}"/>
              </a:ext>
            </a:extLst>
          </p:cNvPr>
          <p:cNvSpPr txBox="1"/>
          <p:nvPr/>
        </p:nvSpPr>
        <p:spPr>
          <a:xfrm>
            <a:off x="417780" y="2945644"/>
            <a:ext cx="2881842" cy="1891543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 : A solution to Problem of people and the environment)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7C34A-BE35-482B-AD4B-9A287C1647B1}"/>
              </a:ext>
            </a:extLst>
          </p:cNvPr>
          <p:cNvSpPr txBox="1"/>
          <p:nvPr/>
        </p:nvSpPr>
        <p:spPr>
          <a:xfrm>
            <a:off x="417053" y="4909388"/>
            <a:ext cx="2881842" cy="1150251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WHY?(The vision)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8BA65-21EB-4290-9E04-F02A72505C15}"/>
              </a:ext>
            </a:extLst>
          </p:cNvPr>
          <p:cNvSpPr txBox="1"/>
          <p:nvPr/>
        </p:nvSpPr>
        <p:spPr>
          <a:xfrm>
            <a:off x="417780" y="6121933"/>
            <a:ext cx="2881115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Market: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00483-6A85-4E41-B6C1-041986987954}"/>
              </a:ext>
            </a:extLst>
          </p:cNvPr>
          <p:cNvSpPr txBox="1"/>
          <p:nvPr/>
        </p:nvSpPr>
        <p:spPr>
          <a:xfrm>
            <a:off x="3365549" y="6127651"/>
            <a:ext cx="8338767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….. To be completed ….</a:t>
            </a:r>
          </a:p>
        </p:txBody>
      </p:sp>
    </p:spTree>
    <p:extLst>
      <p:ext uri="{BB962C8B-B14F-4D97-AF65-F5344CB8AC3E}">
        <p14:creationId xmlns:p14="http://schemas.microsoft.com/office/powerpoint/2010/main" val="243486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6FF-D787-17F7-DE85-7D0ED77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60" y="1099978"/>
            <a:ext cx="8666480" cy="1325563"/>
          </a:xfrm>
        </p:spPr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FurRent</a:t>
            </a:r>
            <a:r>
              <a:rPr lang="en-US" dirty="0"/>
              <a:t> the first to rent furniture ?</a:t>
            </a:r>
          </a:p>
        </p:txBody>
      </p:sp>
    </p:spTree>
    <p:extLst>
      <p:ext uri="{BB962C8B-B14F-4D97-AF65-F5344CB8AC3E}">
        <p14:creationId xmlns:p14="http://schemas.microsoft.com/office/powerpoint/2010/main" val="1041472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6FF-D787-17F7-DE85-7D0ED77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0" y="1110138"/>
            <a:ext cx="1092200" cy="1325563"/>
          </a:xfrm>
        </p:spPr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38844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22305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People tend to buy cheap quality furniture due to the unaffordable prices.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Furniture waste: Over 9 million tons of furniture is tossed away every year. 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92D5B-2367-F3EE-946F-EE228584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0BD35-44F6-A24F-2B96-8F44FE33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4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312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CortGlobal.com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660400" y="2631440"/>
            <a:ext cx="251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google search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0" y="3487897"/>
            <a:ext cx="340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Service in many countries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490540"/>
            <a:ext cx="311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Nothing related to furniture is shown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should register and wait for the call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Cannot be evaluated by user before giving personal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5780E-4344-4F0D-CD5E-A17FB27C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6" y="4200882"/>
            <a:ext cx="1117029" cy="15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CDA6A-3ECB-D885-1084-1F819D9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58" y="5078879"/>
            <a:ext cx="711237" cy="7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08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9B5-36CB-90AD-5FC5-3D3A325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BAF8D-005E-3615-9437-0E3FDA727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82562"/>
            <a:ext cx="12221883" cy="6492875"/>
          </a:xfrm>
        </p:spPr>
      </p:pic>
    </p:spTree>
    <p:extLst>
      <p:ext uri="{BB962C8B-B14F-4D97-AF65-F5344CB8AC3E}">
        <p14:creationId xmlns:p14="http://schemas.microsoft.com/office/powerpoint/2010/main" val="923701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73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https://www.italyfurniturerental.com/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google result for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93371" y="3601106"/>
            <a:ext cx="277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490540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Very old fashioned website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price is shown!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Very Old fashioned furniture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5780E-4344-4F0D-CD5E-A17FB27C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6" y="4200882"/>
            <a:ext cx="1117029" cy="15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CDA6A-3ECB-D885-1084-1F819D9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58" y="5078879"/>
            <a:ext cx="711237" cy="7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1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9B5-36CB-90AD-5FC5-3D3A325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9A0E9-840E-CF2E-6513-D4F7DA25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1883" cy="6858001"/>
          </a:xfrm>
        </p:spPr>
      </p:pic>
    </p:spTree>
    <p:extLst>
      <p:ext uri="{BB962C8B-B14F-4D97-AF65-F5344CB8AC3E}">
        <p14:creationId xmlns:p14="http://schemas.microsoft.com/office/powerpoint/2010/main" val="342167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2575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Fernish.com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Nice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58185" y="3428999"/>
            <a:ext cx="3136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Offering stylish furniture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is less for longer contracts</a:t>
            </a:r>
          </a:p>
          <a:p>
            <a:r>
              <a:rPr lang="en-US" dirty="0">
                <a:solidFill>
                  <a:schemeClr val="bg1"/>
                </a:solidFill>
              </a:rPr>
              <a:t> you can also buy furniture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691785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available in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for short term seems still high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cant buy furniture in middle of contract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77413-6EED-CEF4-40AA-C758508E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26" y="5000109"/>
            <a:ext cx="1117029" cy="15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575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Many Other Similar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Nice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58185" y="3428999"/>
            <a:ext cx="3136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Offering stylish furniture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is less for longer contracts</a:t>
            </a:r>
          </a:p>
          <a:p>
            <a:r>
              <a:rPr lang="en-US" dirty="0">
                <a:solidFill>
                  <a:schemeClr val="bg1"/>
                </a:solidFill>
              </a:rPr>
              <a:t> you can also buy furniture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691785"/>
            <a:ext cx="3119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Still not available in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for short term seems still high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Very Old fashioned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cant buy furniture in middle of contract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BE042-8966-5FF3-C6D1-E64989E8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3" y="2087904"/>
            <a:ext cx="3089004" cy="4379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C76EC4-FBCC-C832-3CD8-66A7EB38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95" y="2087904"/>
            <a:ext cx="2907200" cy="41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0DB2-8363-6A82-D5C9-7C058B1A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76DE-9866-F719-0D62-5C979B04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28127"/>
            <a:ext cx="10515600" cy="4351338"/>
          </a:xfrm>
        </p:spPr>
        <p:txBody>
          <a:bodyPr/>
          <a:lstStyle/>
          <a:p>
            <a:r>
              <a:rPr lang="en-US" dirty="0"/>
              <a:t>There are familiar alternatives for the problems associated to furniture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34F0-AD70-2B3B-A81A-634EFF13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5071"/>
            <a:ext cx="3314700" cy="138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0DB50-F3EF-99C2-18E8-D5C4748F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20" y="2042216"/>
            <a:ext cx="4731880" cy="217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6AC7C-29E8-6227-ECCE-1EA9418E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4218881"/>
            <a:ext cx="246697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06790-1C59-3D0E-3E6F-14941485DF11}"/>
              </a:ext>
            </a:extLst>
          </p:cNvPr>
          <p:cNvSpPr txBox="1"/>
          <p:nvPr/>
        </p:nvSpPr>
        <p:spPr>
          <a:xfrm>
            <a:off x="7956739" y="2945882"/>
            <a:ext cx="38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Furniture can be sold and bought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FB4DF-DED0-CF29-388E-A165425B0F60}"/>
              </a:ext>
            </a:extLst>
          </p:cNvPr>
          <p:cNvSpPr txBox="1"/>
          <p:nvPr/>
        </p:nvSpPr>
        <p:spPr>
          <a:xfrm>
            <a:off x="665480" y="6225913"/>
            <a:ext cx="597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Offers also reasonable price  and reasonable quality furniture </a:t>
            </a:r>
          </a:p>
        </p:txBody>
      </p:sp>
    </p:spTree>
    <p:extLst>
      <p:ext uri="{BB962C8B-B14F-4D97-AF65-F5344CB8AC3E}">
        <p14:creationId xmlns:p14="http://schemas.microsoft.com/office/powerpoint/2010/main" val="3713614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cost of </a:t>
            </a:r>
            <a:r>
              <a:rPr lang="en-US" dirty="0" err="1"/>
              <a:t>Furrent</a:t>
            </a:r>
            <a:r>
              <a:rPr lang="en-US" dirty="0"/>
              <a:t> goes into buying and keeping </a:t>
            </a:r>
            <a:r>
              <a:rPr lang="en-US" dirty="0" err="1"/>
              <a:t>furnitures</a:t>
            </a:r>
            <a:r>
              <a:rPr lang="en-US" dirty="0"/>
              <a:t> in their franchises and also furnishing &amp; Refurbishing the used </a:t>
            </a:r>
            <a:r>
              <a:rPr lang="en-US" dirty="0" err="1"/>
              <a:t>furnitures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It also spends on  the advertisement and marketing of products. </a:t>
            </a:r>
          </a:p>
          <a:p>
            <a:pPr fontAlgn="base"/>
            <a:r>
              <a:rPr lang="en-US" dirty="0"/>
              <a:t>The cost structure also includes transportation and labor costs for delivering and assembling the furniture.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Furrent</a:t>
            </a:r>
            <a:r>
              <a:rPr lang="en-US" dirty="0"/>
              <a:t> franchises pay the firm per cent basis annual royalty on their net sales. </a:t>
            </a:r>
          </a:p>
          <a:p>
            <a:r>
              <a:rPr lang="en-US" dirty="0" err="1"/>
              <a:t>Furrent</a:t>
            </a:r>
            <a:r>
              <a:rPr lang="en-US" dirty="0"/>
              <a:t> makes money through renting and sale of furniture &amp; other revenue in addition to the franchise fees. Furniture rented or  sold by </a:t>
            </a:r>
            <a:r>
              <a:rPr lang="en-US" dirty="0" err="1"/>
              <a:t>Furrent</a:t>
            </a:r>
            <a:r>
              <a:rPr lang="en-US" dirty="0"/>
              <a:t> franchises are related to the wholesale sale of </a:t>
            </a:r>
            <a:r>
              <a:rPr lang="en-US" dirty="0" err="1"/>
              <a:t>Furrent</a:t>
            </a:r>
            <a:r>
              <a:rPr lang="en-US" dirty="0"/>
              <a:t> products. </a:t>
            </a:r>
          </a:p>
          <a:p>
            <a:r>
              <a:rPr lang="en-US" dirty="0"/>
              <a:t>Other revenue consists mostly of money from the </a:t>
            </a:r>
            <a:r>
              <a:rPr lang="en-US" dirty="0" err="1"/>
              <a:t>Furrent</a:t>
            </a:r>
            <a:r>
              <a:rPr lang="en-US" dirty="0"/>
              <a:t> catalog and other </a:t>
            </a:r>
            <a:r>
              <a:rPr lang="en-US" dirty="0" err="1"/>
              <a:t>Furrent</a:t>
            </a:r>
            <a:r>
              <a:rPr lang="en-US" dirty="0"/>
              <a:t> marketing materials. </a:t>
            </a:r>
            <a:r>
              <a:rPr lang="en-US" dirty="0" err="1"/>
              <a:t>Furrent</a:t>
            </a:r>
            <a:r>
              <a:rPr lang="en-US" dirty="0"/>
              <a:t> made revenues of franchise charges, merchandise sales, and other service fees including assembly and delivery fees. </a:t>
            </a:r>
          </a:p>
        </p:txBody>
      </p:sp>
    </p:spTree>
    <p:extLst>
      <p:ext uri="{BB962C8B-B14F-4D97-AF65-F5344CB8AC3E}">
        <p14:creationId xmlns:p14="http://schemas.microsoft.com/office/powerpoint/2010/main" val="369650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15" y="15193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Furniture waste: Over 9 million tons of furniture is tossed away every year.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 can be confirmed by a simple internet search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7C5582-C71F-4619-1D0B-807F39F0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5" y="2648528"/>
            <a:ext cx="11131397" cy="3611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97080-75FD-8E12-5664-DF979B83640A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4</a:t>
            </a:r>
          </a:p>
        </p:txBody>
      </p:sp>
    </p:spTree>
    <p:extLst>
      <p:ext uri="{BB962C8B-B14F-4D97-AF65-F5344CB8AC3E}">
        <p14:creationId xmlns:p14="http://schemas.microsoft.com/office/powerpoint/2010/main" val="756789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87E5-A191-9BFC-3648-20C49932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alibri Light" panose="020F0302020204030204" pitchFamily="34" charset="0"/>
                <a:cs typeface="Calibri Light" panose="020F0302020204030204" pitchFamily="34" charset="0"/>
              </a:rPr>
              <a:t>Unique Value Preposition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E28B-1626-8FE2-A62E-78A8E63F7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idea behind </a:t>
            </a:r>
            <a:r>
              <a:rPr lang="en-IN" dirty="0" err="1"/>
              <a:t>Furrent</a:t>
            </a:r>
            <a:r>
              <a:rPr lang="en-IN" dirty="0"/>
              <a:t> is to provide a premium and hassle-free experience for everyone. With renting as the focus you are also contributing towards reducing the furniture waste and making environment alive again. </a:t>
            </a:r>
          </a:p>
          <a:p>
            <a:pPr marL="0" indent="0">
              <a:buNone/>
            </a:pPr>
            <a:r>
              <a:rPr lang="en-IN" dirty="0"/>
              <a:t>No life-time of commitment to the one furniture, change it as your taste changes.</a:t>
            </a:r>
          </a:p>
          <a:p>
            <a:pPr marL="0" indent="0">
              <a:buNone/>
            </a:pPr>
            <a:r>
              <a:rPr lang="en-IN" dirty="0"/>
              <a:t>And if you like the furniture pay the amount and it’s yours.</a:t>
            </a:r>
          </a:p>
          <a:p>
            <a:pPr marL="0" indent="0">
              <a:buNone/>
            </a:pPr>
            <a:r>
              <a:rPr lang="en-IN" dirty="0"/>
              <a:t>The delivery and assembly </a:t>
            </a:r>
            <a:r>
              <a:rPr lang="en-IN"/>
              <a:t>is always on 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503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Market Size</a:t>
            </a:r>
          </a:p>
        </p:txBody>
      </p:sp>
    </p:spTree>
    <p:extLst>
      <p:ext uri="{BB962C8B-B14F-4D97-AF65-F5344CB8AC3E}">
        <p14:creationId xmlns:p14="http://schemas.microsoft.com/office/powerpoint/2010/main" val="340596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7E5229-3C69-4D25-999D-D77023A1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087582"/>
            <a:ext cx="5188599" cy="4412673"/>
          </a:xfrm>
        </p:spPr>
        <p:txBody>
          <a:bodyPr>
            <a:noAutofit/>
          </a:bodyPr>
          <a:lstStyle/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total available market in our case would be every household in Italy that will buy/rent furniture.</a:t>
            </a:r>
          </a:p>
          <a:p>
            <a:pPr marL="0" indent="0" algn="just">
              <a:buNone/>
            </a:pPr>
            <a:endParaRPr lang="en-US" sz="7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average number of households</a:t>
            </a:r>
            <a:r>
              <a:rPr lang="en-US" sz="1600" dirty="0">
                <a:latin typeface="Century Schoolbook" panose="02040604050505020304" pitchFamily="18" charset="0"/>
              </a:rPr>
              <a:t>:  Estimated by  population of Italy /3 = €20,000,000</a:t>
            </a:r>
          </a:p>
          <a:p>
            <a:pPr algn="just"/>
            <a:endParaRPr lang="en-US" sz="5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renting cost </a:t>
            </a:r>
            <a:r>
              <a:rPr lang="en-US" sz="1600" dirty="0">
                <a:latin typeface="Century Schoolbook" panose="02040604050505020304" pitchFamily="18" charset="0"/>
              </a:rPr>
              <a:t>per month = €(50-200) </a:t>
            </a:r>
          </a:p>
          <a:p>
            <a:pPr algn="just"/>
            <a:endParaRPr lang="en-US" sz="8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€ 100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monthly expenses of furniture:  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Therefore, revenue from TAM =</a:t>
            </a:r>
            <a:r>
              <a:rPr lang="en-US" sz="1600" dirty="0">
                <a:latin typeface="Century Schoolbook" panose="02040604050505020304" pitchFamily="18" charset="0"/>
              </a:rPr>
              <a:t> 25*20,000,000 = € </a:t>
            </a:r>
            <a:r>
              <a:rPr lang="en-US" sz="1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33FDC86-8756-49B7-AB33-2CD3A44A79A2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6416CB-2CCE-4C95-A1CA-EFF97CC5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A81D60A-B26E-448A-AA64-6DC9B774F04B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042397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C642785-08F7-4011-A95A-770ECFCB89AD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DF3203A-D26D-4EE4-B26D-9C601A381A8D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25080F-06BD-4471-9338-00D0375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E40F4D-858A-46C9-BE5B-BD83B1DD316D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EB1C2E-644C-4EBE-8C17-7F273189280A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7D3051-449A-4BBE-9A6A-52B0C450B30E}"/>
              </a:ext>
            </a:extLst>
          </p:cNvPr>
          <p:cNvSpPr txBox="1">
            <a:spLocks/>
          </p:cNvSpPr>
          <p:nvPr/>
        </p:nvSpPr>
        <p:spPr>
          <a:xfrm>
            <a:off x="6892636" y="1046018"/>
            <a:ext cx="5167818" cy="445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 serviceable available market in our case would be the people who are present in our geographical reach, so, the household of Rome, who want to buy/rent their furniture.</a:t>
            </a:r>
          </a:p>
          <a:p>
            <a:pPr algn="just"/>
            <a:endParaRPr lang="en-US" sz="1600" b="1" dirty="0">
              <a:solidFill>
                <a:srgbClr val="C00000"/>
              </a:solidFill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our SAM would be </a:t>
            </a:r>
            <a:r>
              <a:rPr lang="en-US" sz="1600" dirty="0">
                <a:latin typeface="Century Schoolbook" panose="02040604050505020304" pitchFamily="18" charset="0"/>
              </a:rPr>
              <a:t>= 2.9 million/3 = 1,000,000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renting cost per month </a:t>
            </a:r>
            <a:r>
              <a:rPr lang="en-US" sz="1600" dirty="0">
                <a:latin typeface="Century Schoolbook" panose="02040604050505020304" pitchFamily="18" charset="0"/>
              </a:rPr>
              <a:t>= €(50-200)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 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revenue from SAM =</a:t>
            </a:r>
            <a:r>
              <a:rPr lang="en-US" sz="1600" dirty="0">
                <a:latin typeface="Century Schoolbook" panose="02040604050505020304" pitchFamily="18" charset="0"/>
              </a:rPr>
              <a:t> 25*1,000,000 = </a:t>
            </a: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</a:rPr>
              <a:t>€</a:t>
            </a:r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25,000,000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BA2D12-BE7C-4479-82E5-D202C7D0A9D1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6659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0FE183E-AD35-4FB8-A2A7-6391C8CC1597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F052675-AF43-4D0D-B6A9-78EAEA338FD3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1EB5087-7FA5-4DAE-8029-DDADE5E7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51B8E01-D715-49AC-B08A-98AE594BAC38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CB4AB71-AD6C-427A-9DB4-52B69C50D71C}"/>
              </a:ext>
            </a:extLst>
          </p:cNvPr>
          <p:cNvSpPr/>
          <p:nvPr/>
        </p:nvSpPr>
        <p:spPr>
          <a:xfrm>
            <a:off x="1468879" y="2874879"/>
            <a:ext cx="3960000" cy="3960000"/>
          </a:xfrm>
          <a:prstGeom prst="flowChartConnector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05169CF-01A5-4097-9487-1CF2811E724A}"/>
              </a:ext>
            </a:extLst>
          </p:cNvPr>
          <p:cNvSpPr txBox="1">
            <a:spLocks/>
          </p:cNvSpPr>
          <p:nvPr/>
        </p:nvSpPr>
        <p:spPr>
          <a:xfrm>
            <a:off x="2543065" y="3079185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SOM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D41EA06-3F76-4393-90BB-55623A177025}"/>
              </a:ext>
            </a:extLst>
          </p:cNvPr>
          <p:cNvSpPr txBox="1">
            <a:spLocks/>
          </p:cNvSpPr>
          <p:nvPr/>
        </p:nvSpPr>
        <p:spPr>
          <a:xfrm>
            <a:off x="2071290" y="3854249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5AA538-2844-4212-B7D6-0BD96F4569D7}"/>
              </a:ext>
            </a:extLst>
          </p:cNvPr>
          <p:cNvSpPr txBox="1">
            <a:spLocks/>
          </p:cNvSpPr>
          <p:nvPr/>
        </p:nvSpPr>
        <p:spPr>
          <a:xfrm>
            <a:off x="6892636" y="953258"/>
            <a:ext cx="5167818" cy="4865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 serviceable obtainable market would be the people who are foreigners, relocators, students, or people who live on a rented basis who will constantly use our services to relocate their furniture from a place to another, or also, rent their furniture as their residence is not permanent.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Around 21% of population of Rome lives in a rented house </a:t>
            </a:r>
            <a:r>
              <a:rPr lang="en-US" sz="1600" dirty="0">
                <a:latin typeface="Century Schoolbook" panose="02040604050505020304" pitchFamily="18" charset="0"/>
              </a:rPr>
              <a:t>=609,000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Are foreigners, relocators, students, or people who live on a rented basis estimated to be = </a:t>
            </a:r>
            <a:r>
              <a:rPr lang="en-US" sz="1600" dirty="0">
                <a:latin typeface="Century Schoolbook" panose="02040604050505020304" pitchFamily="18" charset="0"/>
              </a:rPr>
              <a:t>609000/2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Therefore, revenue from SOM</a:t>
            </a:r>
            <a:r>
              <a:rPr lang="en-US" sz="1600" dirty="0">
                <a:latin typeface="Century Schoolbook" panose="02040604050505020304" pitchFamily="18" charset="0"/>
              </a:rPr>
              <a:t> – 25*300,000 = 7,500,000 *18 =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  <a:r>
              <a:rPr lang="en-US" sz="1600" dirty="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9E9FCB-5EEB-4A5C-81AE-74287A483019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C373BE-81F6-4475-8616-62AA05B77AAF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</p:spTree>
    <p:extLst>
      <p:ext uri="{BB962C8B-B14F-4D97-AF65-F5344CB8AC3E}">
        <p14:creationId xmlns:p14="http://schemas.microsoft.com/office/powerpoint/2010/main" val="14815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Lean Canvas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945A4E-ABB1-45D9-84DD-76C5B9DAA8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3" b="95344" l="5244" r="97963">
                        <a14:foregroundMark x1="22545" y1="53940" x2="22545" y2="53940"/>
                        <a14:foregroundMark x1="19639" y1="45129" x2="19639" y2="45129"/>
                        <a14:foregroundMark x1="14997" y1="59097" x2="19105" y2="9527"/>
                        <a14:foregroundMark x1="19105" y1="9527" x2="20307" y2="14327"/>
                        <a14:foregroundMark x1="11055" y1="57235" x2="5611" y2="84026"/>
                        <a14:foregroundMark x1="6112" y1="90258" x2="42218" y2="81447"/>
                        <a14:foregroundMark x1="42218" y1="81447" x2="42218" y2="81447"/>
                        <a14:foregroundMark x1="26119" y1="90616" x2="43053" y2="90616"/>
                        <a14:foregroundMark x1="56747" y1="87321" x2="82933" y2="84026"/>
                        <a14:foregroundMark x1="82933" y1="84026" x2="82933" y2="84026"/>
                        <a14:foregroundMark x1="89412" y1="84026" x2="70441" y2="95057"/>
                        <a14:foregroundMark x1="70441" y1="95057" x2="70441" y2="95057"/>
                        <a14:foregroundMark x1="63761" y1="88037" x2="78991" y2="90616"/>
                        <a14:foregroundMark x1="90281" y1="78510" x2="90281" y2="78510"/>
                        <a14:foregroundMark x1="88911" y1="48782" x2="88911" y2="48782"/>
                        <a14:foregroundMark x1="83100" y1="25716" x2="94055" y2="88825"/>
                        <a14:foregroundMark x1="94055" y1="88825" x2="94055" y2="88825"/>
                        <a14:foregroundMark x1="94222" y1="79585" x2="97963" y2="87679"/>
                        <a14:foregroundMark x1="92852" y1="89183" x2="97629" y2="90974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683" y1="95057" x2="5244" y2="95415"/>
                        <a14:foregroundMark x1="43420" y1="9885" x2="75752" y2="13968"/>
                        <a14:foregroundMark x1="36406" y1="15043" x2="68737" y2="8453"/>
                        <a14:foregroundMark x1="68737" y1="8453" x2="68737" y2="8453"/>
                        <a14:foregroundMark x1="26286" y1="20201" x2="69071" y2="13181"/>
                        <a14:foregroundMark x1="69071" y1="13181" x2="69071" y2="13181"/>
                        <a14:backgroundMark x1="25084" y1="19054" x2="25084" y2="19054"/>
                        <a14:backgroundMark x1="13794" y1="42192" x2="13794" y2="42192"/>
                        <a14:backgroundMark x1="40147" y1="51719" x2="40147" y2="51719"/>
                        <a14:backgroundMark x1="36206" y1="8095" x2="36206" y2="8095"/>
                        <a14:backgroundMark x1="28023" y1="8811" x2="28023" y2="8811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36" y="2858704"/>
            <a:ext cx="5673527" cy="26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D3023A-B40D-4CB2-AA5E-04B508F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082605"/>
              </p:ext>
            </p:extLst>
          </p:nvPr>
        </p:nvGraphicFramePr>
        <p:xfrm>
          <a:off x="0" y="0"/>
          <a:ext cx="12192001" cy="6914445"/>
        </p:xfrm>
        <a:graphic>
          <a:graphicData uri="http://schemas.openxmlformats.org/drawingml/2006/table">
            <a:tbl>
              <a:tblPr firstRow="1" firstCol="1" bandRow="1"/>
              <a:tblGrid>
                <a:gridCol w="2884209">
                  <a:extLst>
                    <a:ext uri="{9D8B030D-6E8A-4147-A177-3AD203B41FA5}">
                      <a16:colId xmlns:a16="http://schemas.microsoft.com/office/drawing/2014/main" val="459690300"/>
                    </a:ext>
                  </a:extLst>
                </a:gridCol>
                <a:gridCol w="2477559">
                  <a:extLst>
                    <a:ext uri="{9D8B030D-6E8A-4147-A177-3AD203B41FA5}">
                      <a16:colId xmlns:a16="http://schemas.microsoft.com/office/drawing/2014/main" val="316428492"/>
                    </a:ext>
                  </a:extLst>
                </a:gridCol>
                <a:gridCol w="545764">
                  <a:extLst>
                    <a:ext uri="{9D8B030D-6E8A-4147-A177-3AD203B41FA5}">
                      <a16:colId xmlns:a16="http://schemas.microsoft.com/office/drawing/2014/main" val="2959017867"/>
                    </a:ext>
                  </a:extLst>
                </a:gridCol>
                <a:gridCol w="1713407">
                  <a:extLst>
                    <a:ext uri="{9D8B030D-6E8A-4147-A177-3AD203B41FA5}">
                      <a16:colId xmlns:a16="http://schemas.microsoft.com/office/drawing/2014/main" val="555213186"/>
                    </a:ext>
                  </a:extLst>
                </a:gridCol>
                <a:gridCol w="2342011">
                  <a:extLst>
                    <a:ext uri="{9D8B030D-6E8A-4147-A177-3AD203B41FA5}">
                      <a16:colId xmlns:a16="http://schemas.microsoft.com/office/drawing/2014/main" val="1652195378"/>
                    </a:ext>
                  </a:extLst>
                </a:gridCol>
                <a:gridCol w="2229051">
                  <a:extLst>
                    <a:ext uri="{9D8B030D-6E8A-4147-A177-3AD203B41FA5}">
                      <a16:colId xmlns:a16="http://schemas.microsoft.com/office/drawing/2014/main" val="1338282957"/>
                    </a:ext>
                  </a:extLst>
                </a:gridCol>
              </a:tblGrid>
              <a:tr h="57421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Problem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Unique Value Proposition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Unfair Advantage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Customer Segments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21880"/>
                  </a:ext>
                </a:extLst>
              </a:tr>
              <a:tr h="307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Top 3 problems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Finding the suitable furniture for time being for an event/activity.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Purchasing furniture is unaffordable for many people.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Required furniture might  be useless after a while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Furniture waste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Top 3 features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furniture on rent.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Sell your unused furniture to others.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Give it someone for FREE!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the premium renting experience of high-quality and stylish furniture without compromising your budget with the period of your choice. Choose from the catalog, select the renting period, select the time and date, pay a dime and get it delivered. Done using it, set an appointment for return and pickup, we will take care of everything. 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Many photos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Pay the difference and   own it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Very high durability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Tourists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Expats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Even landlords(ex. who want to offer a flexible place of renting)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00940"/>
                  </a:ext>
                </a:extLst>
              </a:tr>
              <a:tr h="50166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Existing Alternatives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Key Metrics</a:t>
                      </a: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High-Level Concept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Channels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Early Adopters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81069"/>
                  </a:ext>
                </a:extLst>
              </a:tr>
              <a:tr h="1437074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CortGlobal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Italyfurniturerental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Fernish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(Not available in Italy)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Subito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Kijiji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IKEA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The number of  active   users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Furniture renting/buying platform over </a:t>
                      </a: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the internet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Website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iOS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Android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students.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Landlords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419113"/>
                  </a:ext>
                </a:extLst>
              </a:tr>
              <a:tr h="297498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Cost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Revenue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334655"/>
                  </a:ext>
                </a:extLst>
              </a:tr>
              <a:tr h="968105"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Inventory costs( buying /keeping furniture )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Logistics.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Advertisement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Human Resource.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Renting/selling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Service fees.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9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11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Thank you </a:t>
            </a:r>
            <a:b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</a:br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for your Attention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AC2A15-5BE4-4290-9C19-9B97A089B08B}"/>
              </a:ext>
            </a:extLst>
          </p:cNvPr>
          <p:cNvSpPr txBox="1">
            <a:spLocks/>
          </p:cNvSpPr>
          <p:nvPr/>
        </p:nvSpPr>
        <p:spPr>
          <a:xfrm>
            <a:off x="2327563" y="5611090"/>
            <a:ext cx="8070273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sz="2000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https://docs.google.com/forms/d/1HlIvSOQPP6owG2YbMAQmZVEmtfkdfrqhxIOyiOmtFNk/edit?usp=sharing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91741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Evaluating other Problems through two Questionnaires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47512-D3B4-470A-BBA8-5FF5FF36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443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19" y="3429000"/>
            <a:ext cx="2669407" cy="266940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2141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15" y="160066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People tend to buy cheap quality furniture due to the unaffordable prices.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403E4-9E7C-399C-7761-7279B949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b="2702"/>
          <a:stretch/>
        </p:blipFill>
        <p:spPr>
          <a:xfrm>
            <a:off x="838200" y="2472078"/>
            <a:ext cx="4180840" cy="34394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F7CD3-0E45-90C5-30F8-ACB6FBD330C4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3</a:t>
            </a:r>
          </a:p>
        </p:txBody>
      </p:sp>
    </p:spTree>
    <p:extLst>
      <p:ext uri="{BB962C8B-B14F-4D97-AF65-F5344CB8AC3E}">
        <p14:creationId xmlns:p14="http://schemas.microsoft.com/office/powerpoint/2010/main" val="3810808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42" y="1656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7" y="1105277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49A20-0C3F-7AD9-70E4-8C753CC8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22" y="4042881"/>
            <a:ext cx="4947920" cy="200112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78025-40AB-1899-25EB-6325C486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22" y="1750270"/>
            <a:ext cx="4947920" cy="21397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EEFA9-4C71-8E1A-7A22-4FA778607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8" t="224" r="938" b="40809"/>
          <a:stretch/>
        </p:blipFill>
        <p:spPr>
          <a:xfrm>
            <a:off x="801942" y="2375193"/>
            <a:ext cx="4062389" cy="33405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93AFE-2457-E892-E779-5A8EA60E5921}"/>
              </a:ext>
            </a:extLst>
          </p:cNvPr>
          <p:cNvSpPr txBox="1"/>
          <p:nvPr/>
        </p:nvSpPr>
        <p:spPr>
          <a:xfrm>
            <a:off x="721360" y="6116320"/>
            <a:ext cx="33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first questionnaire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A5E05-8896-D6A3-CB13-E72943D0D0E4}"/>
              </a:ext>
            </a:extLst>
          </p:cNvPr>
          <p:cNvSpPr txBox="1"/>
          <p:nvPr/>
        </p:nvSpPr>
        <p:spPr>
          <a:xfrm>
            <a:off x="6177280" y="6116320"/>
            <a:ext cx="57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second questionnaire ( targeted responders) </a:t>
            </a:r>
          </a:p>
        </p:txBody>
      </p:sp>
    </p:spTree>
    <p:extLst>
      <p:ext uri="{BB962C8B-B14F-4D97-AF65-F5344CB8AC3E}">
        <p14:creationId xmlns:p14="http://schemas.microsoft.com/office/powerpoint/2010/main" val="320539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5" y="23829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F5954-7B02-6CC8-DFF7-F554F9E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88" y="3125326"/>
            <a:ext cx="4399663" cy="3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2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BF926-A152-06F1-2424-0F289E8B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937386"/>
            <a:ext cx="108458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  <a:r>
              <a:rPr lang="en-IN" sz="1500" dirty="0">
                <a:latin typeface="Century Schoolbook" panose="02040604050505020304" pitchFamily="18" charset="0"/>
              </a:rPr>
              <a:t>People tend to buy cheap quality furniture due to the unaffordable prices. 			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Transportation and assembly is a problem for the people who relocate in at most 18 months on average.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Furniture waste: Over 9 million tons of furniture is tossed away every year. 			 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0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6B675-3D22-D381-741B-A3B5E1DB739C}"/>
              </a:ext>
            </a:extLst>
          </p:cNvPr>
          <p:cNvSpPr txBox="1"/>
          <p:nvPr/>
        </p:nvSpPr>
        <p:spPr>
          <a:xfrm>
            <a:off x="1310640" y="569276"/>
            <a:ext cx="968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 are actually problems!!! 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77536-22A2-EBB9-0A6A-A44F3F27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047240"/>
            <a:ext cx="4318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3B4A8-2739-3AAD-9600-C37530ED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2524076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0E19F-F282-E616-6E43-12DD773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963496"/>
            <a:ext cx="4318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E320B-2462-688A-8C88-D117543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3447953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5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Majority of population change their living place, on an average at most every 1 to 2 years.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FA786-1CD0-3258-ECBB-09C228AD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020" y="2811079"/>
            <a:ext cx="3534146" cy="28400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87D57-EE3A-E9B3-2F39-D8D33800BE18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1</a:t>
            </a:r>
          </a:p>
        </p:txBody>
      </p:sp>
    </p:spTree>
    <p:extLst>
      <p:ext uri="{BB962C8B-B14F-4D97-AF65-F5344CB8AC3E}">
        <p14:creationId xmlns:p14="http://schemas.microsoft.com/office/powerpoint/2010/main" val="4015329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948</TotalTime>
  <Words>1913</Words>
  <Application>Microsoft Office PowerPoint</Application>
  <PresentationFormat>Widescreen</PresentationFormat>
  <Paragraphs>243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Century Schoolbook</vt:lpstr>
      <vt:lpstr>Wingdings</vt:lpstr>
      <vt:lpstr>Office Theme</vt:lpstr>
      <vt:lpstr>PowerPoint Presentation</vt:lpstr>
      <vt:lpstr>Problems</vt:lpstr>
      <vt:lpstr>Problems</vt:lpstr>
      <vt:lpstr>Evaluating other Problems through two Questionnaires</vt:lpstr>
      <vt:lpstr>Problems</vt:lpstr>
      <vt:lpstr>Problems</vt:lpstr>
      <vt:lpstr>Problems</vt:lpstr>
      <vt:lpstr>PowerPoint Presentation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Summary </vt:lpstr>
      <vt:lpstr>Business Concept</vt:lpstr>
      <vt:lpstr>PowerPoint Presentation</vt:lpstr>
      <vt:lpstr>Is FurRent the first to rent furniture ?</vt:lpstr>
      <vt:lpstr>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Alternatives</vt:lpstr>
      <vt:lpstr>Cost Structure</vt:lpstr>
      <vt:lpstr>Revenue Structure</vt:lpstr>
      <vt:lpstr>Unique Value Preposition</vt:lpstr>
      <vt:lpstr>Market Size</vt:lpstr>
      <vt:lpstr>TAM</vt:lpstr>
      <vt:lpstr>TAM</vt:lpstr>
      <vt:lpstr>TAM</vt:lpstr>
      <vt:lpstr>Lean Canvas</vt:lpstr>
      <vt:lpstr>PowerPoint Presentation</vt:lpstr>
      <vt:lpstr>Thank you 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Nilesh D</dc:creator>
  <cp:lastModifiedBy>Nilesh D</cp:lastModifiedBy>
  <cp:revision>53</cp:revision>
  <dcterms:created xsi:type="dcterms:W3CDTF">2022-04-12T08:54:28Z</dcterms:created>
  <dcterms:modified xsi:type="dcterms:W3CDTF">2022-05-11T11:04:18Z</dcterms:modified>
</cp:coreProperties>
</file>